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302" r:id="rId6"/>
    <p:sldId id="280" r:id="rId7"/>
    <p:sldId id="281" r:id="rId8"/>
    <p:sldId id="262" r:id="rId9"/>
    <p:sldId id="284" r:id="rId10"/>
    <p:sldId id="285" r:id="rId11"/>
    <p:sldId id="283" r:id="rId12"/>
    <p:sldId id="286" r:id="rId13"/>
    <p:sldId id="265" r:id="rId14"/>
    <p:sldId id="296" r:id="rId15"/>
    <p:sldId id="289" r:id="rId16"/>
    <p:sldId id="297" r:id="rId17"/>
    <p:sldId id="292" r:id="rId18"/>
    <p:sldId id="270" r:id="rId19"/>
    <p:sldId id="290" r:id="rId20"/>
    <p:sldId id="293" r:id="rId21"/>
    <p:sldId id="298" r:id="rId22"/>
    <p:sldId id="299" r:id="rId23"/>
    <p:sldId id="300" r:id="rId24"/>
    <p:sldId id="301" r:id="rId25"/>
    <p:sldId id="274" r:id="rId26"/>
    <p:sldId id="291" r:id="rId27"/>
    <p:sldId id="295" r:id="rId28"/>
    <p:sldId id="276" r:id="rId29"/>
    <p:sldId id="287" r:id="rId30"/>
    <p:sldId id="275" r:id="rId31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3"/>
      <p:bold r:id="rId34"/>
      <p:italic r:id="rId35"/>
      <p:boldItalic r:id="rId36"/>
    </p:embeddedFont>
    <p:embeddedFont>
      <p:font typeface="Lora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963334"/>
    <a:srgbClr val="B7B7B7"/>
    <a:srgbClr val="CC0000"/>
    <a:srgbClr val="DFDF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0994" autoAdjust="0"/>
  </p:normalViewPr>
  <p:slideViewPr>
    <p:cSldViewPr snapToGrid="0">
      <p:cViewPr varScale="1">
        <p:scale>
          <a:sx n="93" d="100"/>
          <a:sy n="93" d="100"/>
        </p:scale>
        <p:origin x="605" y="82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Throughput\Throughpu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2E\E2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MAC%20Access%20Delay\MACAcessDela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latin typeface="Lora" panose="020B0604020202020204" charset="0"/>
              </a:rPr>
              <a:t>100kg-500kg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26566555706938"/>
          <c:y val="0.20603355641671522"/>
          <c:w val="0.75315408852340215"/>
          <c:h val="0.849443678912469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95-4E36-87EB-73A1AD5D1407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5-4E36-87EB-73A1AD5D1407}"/>
              </c:ext>
            </c:extLst>
          </c:dPt>
          <c:dLbls>
            <c:dLbl>
              <c:idx val="0"/>
              <c:layout>
                <c:manualLayout>
                  <c:x val="0.13935196888968096"/>
                  <c:y val="6.0162209932287464E-2"/>
                </c:manualLayout>
              </c:layout>
              <c:numFmt formatCode="_(&quot;$&quot;* #,##0_);_(&quot;$&quot;* \(#,##0\);_(&quot;$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95-4E36-87EB-73A1AD5D1407}"/>
                </c:ext>
              </c:extLst>
            </c:dLbl>
            <c:dLbl>
              <c:idx val="1"/>
              <c:layout>
                <c:manualLayout>
                  <c:x val="-0.12226114898482413"/>
                  <c:y val="-4.3335163918637891E-2"/>
                </c:manualLayout>
              </c:layout>
              <c:numFmt formatCode="&quot;$&quot;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95-4E36-87EB-73A1AD5D14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5-4E36-87EB-73A1AD5D1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latin typeface="Lora" panose="020B0604020202020204" charset="0"/>
              </a:rPr>
              <a:t>CubeSat</a:t>
            </a:r>
            <a:r>
              <a:rPr lang="en-US" sz="1200" baseline="0" dirty="0">
                <a:latin typeface="Lora" panose="020B0604020202020204" charset="0"/>
              </a:rPr>
              <a:t> 1-6kg</a:t>
            </a:r>
            <a:endParaRPr lang="en-US" sz="1200" dirty="0">
              <a:latin typeface="Lora" panose="020B0604020202020204" charset="0"/>
            </a:endParaRPr>
          </a:p>
        </c:rich>
      </c:tx>
      <c:layout>
        <c:manualLayout>
          <c:xMode val="edge"/>
          <c:yMode val="edge"/>
          <c:x val="0.26831799602918149"/>
          <c:y val="0.153039133639771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254590067020803"/>
          <c:y val="0.29574615199865034"/>
          <c:w val="0.27415556539666869"/>
          <c:h val="0.268817414299331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37-4DA9-B9DA-027420B33D58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37-4DA9-B9DA-027420B33D58}"/>
              </c:ext>
            </c:extLst>
          </c:dPt>
          <c:dLbls>
            <c:dLbl>
              <c:idx val="0"/>
              <c:layout>
                <c:manualLayout>
                  <c:x val="0.12327823487158407"/>
                  <c:y val="1.7944804522944283E-2"/>
                </c:manualLayout>
              </c:layout>
              <c:numFmt formatCode="_(&quot;$&quot;* #,##0.00_);_(&quot;$&quot;* \(#,##0.00\);_(&quot;$&quot;* &quot;-&quot;??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716999722424103"/>
                      <c:h val="0.179636279624063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D37-4DA9-B9DA-027420B33D58}"/>
                </c:ext>
              </c:extLst>
            </c:dLbl>
            <c:dLbl>
              <c:idx val="1"/>
              <c:layout>
                <c:manualLayout>
                  <c:x val="-0.14132172741199681"/>
                  <c:y val="-5.9166682595257869E-2"/>
                </c:manualLayout>
              </c:layout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37-4DA9-B9DA-027420B33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37-4DA9-B9DA-027420B33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32 Bytes</c:v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Throughput!$C$1:$C$12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Throughput!$F$1:$F$3</c:f>
              <c:numCache>
                <c:formatCode>0.0</c:formatCode>
                <c:ptCount val="3"/>
                <c:pt idx="0">
                  <c:v>1.7066700000000001</c:v>
                </c:pt>
                <c:pt idx="1">
                  <c:v>6.82667</c:v>
                </c:pt>
                <c:pt idx="2">
                  <c:v>11.52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E-423E-A42A-A9C2EDF853A6}"/>
            </c:ext>
          </c:extLst>
        </c:ser>
        <c:ser>
          <c:idx val="1"/>
          <c:order val="1"/>
          <c:tx>
            <c:v>64 Bytes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Throughput!$F$4:$F$6</c:f>
              <c:numCache>
                <c:formatCode>0.0</c:formatCode>
                <c:ptCount val="3"/>
                <c:pt idx="0">
                  <c:v>5.12</c:v>
                </c:pt>
                <c:pt idx="1">
                  <c:v>5.9733300000000007</c:v>
                </c:pt>
                <c:pt idx="2">
                  <c:v>13.226700000000001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E-423E-A42A-A9C2EDF853A6}"/>
            </c:ext>
          </c:extLst>
        </c:ser>
        <c:ser>
          <c:idx val="2"/>
          <c:order val="2"/>
          <c:tx>
            <c:v>128 Bytes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Throughput!$F$7:$F$9</c:f>
              <c:numCache>
                <c:formatCode>0.0</c:formatCode>
                <c:ptCount val="3"/>
                <c:pt idx="0">
                  <c:v>10.240030000000001</c:v>
                </c:pt>
                <c:pt idx="1">
                  <c:v>16.2133</c:v>
                </c:pt>
                <c:pt idx="2">
                  <c:v>19.6266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E-423E-A42A-A9C2EDF853A6}"/>
            </c:ext>
          </c:extLst>
        </c:ser>
        <c:ser>
          <c:idx val="3"/>
          <c:order val="3"/>
          <c:tx>
            <c:v>256 Bytes</c:v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Throughput!$F$10:$F$12</c:f>
              <c:numCache>
                <c:formatCode>0.0</c:formatCode>
                <c:ptCount val="3"/>
                <c:pt idx="0">
                  <c:v>3.4132999999999996</c:v>
                </c:pt>
                <c:pt idx="1">
                  <c:v>15.36</c:v>
                </c:pt>
                <c:pt idx="2">
                  <c:v>54.613399999999999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E-423E-A42A-A9C2EDF85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16546720"/>
        <c:axId val="515281360"/>
      </c:barChart>
      <c:catAx>
        <c:axId val="516546720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Send</a:t>
                </a:r>
                <a:r>
                  <a:rPr lang="en-US" baseline="0"/>
                  <a:t> Interval (Packets/s)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5281360"/>
        <c:crosses val="autoZero"/>
        <c:auto val="1"/>
        <c:lblAlgn val="ctr"/>
        <c:lblOffset val="100"/>
        <c:noMultiLvlLbl val="0"/>
      </c:catAx>
      <c:valAx>
        <c:axId val="515281360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654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Average end-to-end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Sheet1!$M$2:$M$7</c:f>
              <c:numCache>
                <c:formatCode>0.00</c:formatCode>
                <c:ptCount val="6"/>
                <c:pt idx="0">
                  <c:v>0.54702281249999996</c:v>
                </c:pt>
                <c:pt idx="1">
                  <c:v>0.81635066666666678</c:v>
                </c:pt>
                <c:pt idx="2">
                  <c:v>1.0518435416666667</c:v>
                </c:pt>
                <c:pt idx="3">
                  <c:v>1.2326352499999997</c:v>
                </c:pt>
                <c:pt idx="4">
                  <c:v>5.8127388166666671</c:v>
                </c:pt>
                <c:pt idx="5">
                  <c:v>8.7893206975000009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9D-4105-8E78-2CF928AB4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71181087"/>
        <c:axId val="1863655535"/>
      </c:barChart>
      <c:catAx>
        <c:axId val="167118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Percentiles</a:t>
                </a:r>
              </a:p>
            </c:rich>
          </c:tx>
          <c:layout>
            <c:manualLayout>
              <c:xMode val="edge"/>
              <c:yMode val="edge"/>
              <c:x val="0.45719869313950073"/>
              <c:y val="0.926421245708782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863655535"/>
        <c:crosses val="autoZero"/>
        <c:auto val="1"/>
        <c:lblAlgn val="ctr"/>
        <c:lblOffset val="100"/>
        <c:noMultiLvlLbl val="0"/>
      </c:catAx>
      <c:valAx>
        <c:axId val="18636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Seconds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671181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Access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827171214569464E-2"/>
          <c:y val="0.15605551496514822"/>
          <c:w val="0.85648671010193478"/>
          <c:h val="0.63583875765591069"/>
        </c:manualLayout>
      </c:layout>
      <c:scatterChart>
        <c:scatterStyle val="smoothMarker"/>
        <c:varyColors val="0"/>
        <c:ser>
          <c:idx val="0"/>
          <c:order val="0"/>
          <c:tx>
            <c:v>Bell Curve</c:v>
          </c:tx>
          <c:spPr>
            <a:ln w="1905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xVal>
            <c:numRef>
              <c:f>'MACAcessDelay-145'!$M$20:$M$31</c:f>
              <c:numCache>
                <c:formatCode>General</c:formatCode>
                <c:ptCount val="12"/>
                <c:pt idx="0">
                  <c:v>283.28949546457204</c:v>
                </c:pt>
                <c:pt idx="1">
                  <c:v>286.35362660601101</c:v>
                </c:pt>
                <c:pt idx="2">
                  <c:v>289.41775774744991</c:v>
                </c:pt>
                <c:pt idx="3">
                  <c:v>292.48188888888888</c:v>
                </c:pt>
                <c:pt idx="4">
                  <c:v>295.54602003032784</c:v>
                </c:pt>
                <c:pt idx="5">
                  <c:v>298.61015117176674</c:v>
                </c:pt>
                <c:pt idx="6">
                  <c:v>301.67428231320571</c:v>
                </c:pt>
                <c:pt idx="7">
                  <c:v>304.73841345464461</c:v>
                </c:pt>
                <c:pt idx="8">
                  <c:v>307.80254459608358</c:v>
                </c:pt>
                <c:pt idx="9">
                  <c:v>310.86667573752254</c:v>
                </c:pt>
                <c:pt idx="10">
                  <c:v>313.93080687896145</c:v>
                </c:pt>
                <c:pt idx="11">
                  <c:v>316.99493802040041</c:v>
                </c:pt>
              </c:numCache>
            </c:numRef>
          </c:xVal>
          <c:yVal>
            <c:numRef>
              <c:f>'MACAcessDelay-145'!$L$20:$L$31</c:f>
              <c:numCache>
                <c:formatCode>General</c:formatCode>
                <c:ptCount val="12"/>
                <c:pt idx="0">
                  <c:v>5</c:v>
                </c:pt>
                <c:pt idx="1">
                  <c:v>36</c:v>
                </c:pt>
                <c:pt idx="2">
                  <c:v>268</c:v>
                </c:pt>
                <c:pt idx="3">
                  <c:v>664</c:v>
                </c:pt>
                <c:pt idx="4">
                  <c:v>715</c:v>
                </c:pt>
                <c:pt idx="5">
                  <c:v>271</c:v>
                </c:pt>
                <c:pt idx="6">
                  <c:v>41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9-4413-A97B-CC667E5093E0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rgbClr val="CDCDCD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B9-4413-A97B-CC667E5093E0}"/>
                </c:ext>
              </c:extLst>
            </c:dLbl>
            <c:dLbl>
              <c:idx val="1"/>
              <c:layout>
                <c:manualLayout>
                  <c:x val="-4.6975008049799351E-2"/>
                  <c:y val="-3.228870680233433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B9-4413-A97B-CC667E5093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'MACAcessDelay-145'!$O$20:$O$21</c:f>
              <c:numCache>
                <c:formatCode>0.000</c:formatCode>
                <c:ptCount val="2"/>
                <c:pt idx="0">
                  <c:v>292.51996772191274</c:v>
                </c:pt>
                <c:pt idx="1">
                  <c:v>292.51996772191274</c:v>
                </c:pt>
              </c:numCache>
            </c:numRef>
          </c:xVal>
          <c:yVal>
            <c:numRef>
              <c:f>'MACAcessDelay-145'!$N$20:$N$21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B9-4413-A97B-CC667E509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594336"/>
        <c:axId val="1785076400"/>
      </c:scatterChart>
      <c:valAx>
        <c:axId val="176859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Access</a:t>
                </a:r>
                <a:r>
                  <a:rPr lang="en-US" baseline="0"/>
                  <a:t> Delay (ms) 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3294487941264304"/>
              <c:y val="0.90291863603252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5076400"/>
        <c:crosses val="autoZero"/>
        <c:crossBetween val="midCat"/>
      </c:valAx>
      <c:valAx>
        <c:axId val="1785076400"/>
        <c:scaling>
          <c:orientation val="minMax"/>
          <c:max val="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7.0297438778097613E-3"/>
              <c:y val="0.40428227845766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6859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8872980589334605E-3"/>
          <c:y val="0.88005465399723803"/>
          <c:w val="0.17783807502529794"/>
          <c:h val="0.11836445876157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Power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8600865622154"/>
          <c:y val="0.12664516909414889"/>
          <c:w val="0.85459807471892935"/>
          <c:h val="0.59715882318199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6E-48D6-9E92-4B07032EB3F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6E-48D6-9E92-4B07032EB3F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6E-48D6-9E92-4B07032EB3F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F6E-48D6-9E92-4B07032EB3F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6E-48D6-9E92-4B07032EB3F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F6E-48D6-9E92-4B07032EB3F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6E-48D6-9E92-4B07032EB3F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F6E-48D6-9E92-4B07032EB3F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6E-48D6-9E92-4B07032EB3F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F6E-48D6-9E92-4B07032EB3F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6E-48D6-9E92-4B07032EB3F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F6E-48D6-9E92-4B07032EB3F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Sheet1!$F$1:$F$12</c:f>
              <c:numCache>
                <c:formatCode>General</c:formatCode>
                <c:ptCount val="12"/>
                <c:pt idx="0">
                  <c:v>0.65972540641894006</c:v>
                </c:pt>
                <c:pt idx="1">
                  <c:v>0.709751633414481</c:v>
                </c:pt>
                <c:pt idx="2">
                  <c:v>0.80323984808807802</c:v>
                </c:pt>
                <c:pt idx="3">
                  <c:v>0.68056360997856291</c:v>
                </c:pt>
                <c:pt idx="4">
                  <c:v>0.75156673924506001</c:v>
                </c:pt>
                <c:pt idx="5">
                  <c:v>0.88769642050097897</c:v>
                </c:pt>
                <c:pt idx="6">
                  <c:v>0.72104187006848897</c:v>
                </c:pt>
                <c:pt idx="7">
                  <c:v>0.83321588980841199</c:v>
                </c:pt>
                <c:pt idx="8">
                  <c:v>1.0549976645956098</c:v>
                </c:pt>
                <c:pt idx="9">
                  <c:v>0.80011436030779404</c:v>
                </c:pt>
                <c:pt idx="10">
                  <c:v>0.99794849112779005</c:v>
                </c:pt>
                <c:pt idx="11">
                  <c:v>1.3892405914842401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6E-48D6-9E92-4B07032EB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013690445705753"/>
              <c:y val="0.901471035403938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Average Node Consumption</a:t>
                </a:r>
                <a:r>
                  <a:rPr lang="en-US" baseline="0" dirty="0"/>
                  <a:t> (</a:t>
                </a:r>
                <a:r>
                  <a:rPr lang="en-US" baseline="0" dirty="0" err="1"/>
                  <a:t>mW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9628767211097577E-2"/>
              <c:y val="0.1715249409581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Weeks</a:t>
            </a:r>
            <a:r>
              <a:rPr lang="en-US" baseline="0"/>
              <a:t> Lasted (80Whr)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05414474401234E-2"/>
          <c:y val="0.12886462530281007"/>
          <c:w val="0.91068154625641673"/>
          <c:h val="0.580100494494636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5A-4157-8EA3-1544922FB7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95A-4157-8EA3-1544922FB7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5A-4157-8EA3-1544922FB7C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95A-4157-8EA3-1544922FB7C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5A-4157-8EA3-1544922FB7C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95A-4157-8EA3-1544922FB7C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5A-4157-8EA3-1544922FB7C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95A-4157-8EA3-1544922FB7C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95A-4157-8EA3-1544922FB7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95A-4157-8EA3-1544922FB7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95A-4157-8EA3-1544922FB7C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95A-4157-8EA3-1544922FB7C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Sheet1!$L$1:$L$12</c:f>
              <c:numCache>
                <c:formatCode>General</c:formatCode>
                <c:ptCount val="12"/>
                <c:pt idx="0">
                  <c:v>20.050028540379522</c:v>
                </c:pt>
                <c:pt idx="1">
                  <c:v>18.636819705335739</c:v>
                </c:pt>
                <c:pt idx="2">
                  <c:v>16.467700474519763</c:v>
                </c:pt>
                <c:pt idx="3">
                  <c:v>19.436115939155023</c:v>
                </c:pt>
                <c:pt idx="4">
                  <c:v>17.59991832634865</c:v>
                </c:pt>
                <c:pt idx="5">
                  <c:v>14.900942396555086</c:v>
                </c:pt>
                <c:pt idx="6">
                  <c:v>18.345000167960837</c:v>
                </c:pt>
                <c:pt idx="7">
                  <c:v>15.875253207850772</c:v>
                </c:pt>
                <c:pt idx="8">
                  <c:v>12.537954984557674</c:v>
                </c:pt>
                <c:pt idx="9">
                  <c:v>16.532028274589109</c:v>
                </c:pt>
                <c:pt idx="10">
                  <c:v>13.254705373184844</c:v>
                </c:pt>
                <c:pt idx="11">
                  <c:v>9.5213984594138488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A-4157-8EA3-1544922FB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526423291157533"/>
              <c:y val="0.88367416005396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Packet loss, delay, jitter, bandwidth,</a:t>
            </a:r>
            <a:r>
              <a:rPr lang="en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(DREAM) protocol (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DSR praised, CBRP might be next best, stick with reactive. Would like more depth.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V2V/V2I, focus MAC/Net+, Mobile IPv6 / 802.11 stack based, far less resource constrained, Car to Car Consortium</a:t>
            </a:r>
            <a:endParaRPr lang="en" dirty="0"/>
          </a:p>
          <a:p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FANET cross-layer architecture (IMAC-UAV . DOLSR) Cooperative Autonomous Reconfigurable UAV Swarm (CARUS) similar, predictable movement, Power consumption and network lifetime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Cross layer design for mobile Ad-Hoc Unmanned Aerial Vehicle communication networks (From 3) E2E++</a:t>
            </a:r>
            <a:r>
              <a:rPr lang="en-US" baseline="0" dirty="0"/>
              <a:t> Directional antennae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lot of recent MANET work focused on security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</a:t>
            </a:r>
            <a:r>
              <a:rPr lang="en-US" baseline="0" dirty="0"/>
              <a:t>Top to bottom view of CS </a:t>
            </a:r>
            <a:r>
              <a:rPr lang="en-US" baseline="0" dirty="0" err="1"/>
              <a:t>comm</a:t>
            </a:r>
            <a:r>
              <a:rPr lang="en-US" baseline="0" dirty="0"/>
              <a:t> systems most focus on physical aspects, based on OLFAR. CDMA/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OQPSK proposed.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</a:t>
            </a:r>
            <a:r>
              <a:rPr lang="en-US" baseline="0" dirty="0"/>
              <a:t>Cross-layer optimization and </a:t>
            </a:r>
            <a:r>
              <a:rPr lang="en-US" baseline="0" dirty="0" err="1"/>
              <a:t>adaptivitiy</a:t>
            </a:r>
            <a:r>
              <a:rPr lang="en-US" baseline="0" dirty="0"/>
              <a:t> emphasized.  LDMA, handover and route discovery.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3: </a:t>
            </a:r>
            <a:r>
              <a:rPr lang="en-US" baseline="0" dirty="0"/>
              <a:t>Mirroring parameters. TDMA centric etc. TP/Access/E2E, DS-CDMA, fixed slot assignment etc. extend future work. 95% TP.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"The current state of the art for small satellite communications is a one hop link between satellite and ground stations"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OLFAR: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orbiting low frequency array (swarm concept)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 err="1"/>
              <a:t>syntonization</a:t>
            </a:r>
            <a:r>
              <a:rPr lang="en-US" baseline="0" dirty="0"/>
              <a:t> of formation flying </a:t>
            </a:r>
            <a:r>
              <a:rPr lang="en-US" baseline="0" dirty="0" err="1"/>
              <a:t>cubesats</a:t>
            </a:r>
            <a:r>
              <a:rPr lang="en-US" baseline="0" dirty="0"/>
              <a:t> using the </a:t>
            </a:r>
            <a:r>
              <a:rPr lang="en-US" baseline="0" dirty="0" err="1"/>
              <a:t>namuru</a:t>
            </a:r>
            <a:r>
              <a:rPr lang="en-US" baseline="0" dirty="0"/>
              <a:t> V3. 2 </a:t>
            </a:r>
            <a:r>
              <a:rPr lang="en-US" baseline="0" dirty="0" err="1"/>
              <a:t>spaceborne</a:t>
            </a:r>
            <a:r>
              <a:rPr lang="en-US" baseline="0" dirty="0"/>
              <a:t>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/>
              <a:t>Besides</a:t>
            </a:r>
            <a:r>
              <a:rPr lang="en" b="0" baseline="0" dirty="0"/>
              <a:t> high-level work on the project the bulk of the work thus far has gone into replicating the prior work of Radhakrishnan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0" baseline="0" dirty="0"/>
              <a:t>Authors speak of reclustering/master election but give no details on the approach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baseline="0" dirty="0"/>
              <a:t>&lt;5m</a:t>
            </a:r>
            <a:endParaRPr lang="en"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Stacked 1s 64B == 0.5</a:t>
            </a:r>
            <a:r>
              <a:rPr lang="en" baseline="0" dirty="0"/>
              <a:t>s 32B – 0.5 256B == 0.25 128B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As</a:t>
            </a:r>
            <a:r>
              <a:rPr lang="en" baseline="0" dirty="0"/>
              <a:t> packet size increases less packets sent per slot (overall slot utiliziation will decrease)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256 approaches the largests packet size that a slot of 100ms can handle can handle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Error bars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 all runs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Packets reaching ground in</a:t>
            </a:r>
            <a:r>
              <a:rPr lang="en" baseline="0" dirty="0"/>
              <a:t> under approx 1.5 frames as expected (Each frame = 0.6s)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</a:t>
            </a:r>
            <a:r>
              <a:rPr lang="en" baseline="0" dirty="0"/>
              <a:t> all runs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 100s period</a:t>
            </a:r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Zero</a:t>
            </a:r>
            <a:r>
              <a:rPr lang="en" baseline="0" dirty="0"/>
              <a:t> recharge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Analysis statistical significance in (CI/R^2) in dissertation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71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Multi-</a:t>
            </a:r>
            <a:r>
              <a:rPr lang="en" baseline="0" dirty="0"/>
              <a:t>CS missions: 3 major last year, 9 major proposed (QB50)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All 2016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EDSN, Custom Cap/Lt protocol schedule negotiation and Cap election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Gamalink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" baseline="0" dirty="0"/>
              <a:t> Rather sophisticated model-based prediction/heuristics alogrithm for schedule creation, A-Sync proposed, Mention the balance of p</a:t>
            </a:r>
            <a:r>
              <a:rPr lang="en-US" baseline="0" dirty="0"/>
              <a:t>ow</a:t>
            </a:r>
            <a:r>
              <a:rPr lang="en" baseline="0" dirty="0"/>
              <a:t>er and data budgets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Gamalink (Not yet flown)</a:t>
            </a:r>
          </a:p>
        </p:txBody>
      </p:sp>
    </p:spTree>
    <p:extLst>
      <p:ext uri="{BB962C8B-B14F-4D97-AF65-F5344CB8AC3E}">
        <p14:creationId xmlns:p14="http://schemas.microsoft.com/office/powerpoint/2010/main" val="243846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Untested constellation concepts: Some upcoming</a:t>
            </a:r>
            <a:r>
              <a:rPr lang="en" sz="1100" b="0" baseline="0" dirty="0"/>
              <a:t> missions, some proposals, some very basic investiagtions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High level distributed applications : </a:t>
            </a:r>
            <a:r>
              <a:rPr lang="en" sz="1100" b="0" baseline="0" dirty="0"/>
              <a:t>Challa/McNair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Low-fidelity simulation/analysis of proposed protocols: Radhakrishnan</a:t>
            </a:r>
            <a:r>
              <a:rPr lang="en" sz="1100" b="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motivation: Mission data, CubeSat technology SoA and prior art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100" baseline="0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1: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Cross-layer recommendation</a:t>
            </a:r>
            <a:endParaRPr lang="en" dirty="0"/>
          </a:p>
          <a:p>
            <a:r>
              <a:rPr lang="en" dirty="0"/>
              <a:t>2:</a:t>
            </a:r>
            <a:r>
              <a:rPr lang="en-US" baseline="0" dirty="0"/>
              <a:t> WSN-ME architectures highly relevant mobile DC/R. Routing (well covered), Discovery, Data Transfer (Excellent paper)</a:t>
            </a:r>
            <a:endParaRPr lang="en" dirty="0"/>
          </a:p>
          <a:p>
            <a:r>
              <a:rPr lang="en" dirty="0"/>
              <a:t>2: Considering same tradeoff, mobile sinks,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OMNeT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subsink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selection, beats shortest-path-tree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Mobile Ad-Hoc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Comparative review study of reactive and proactive routing protocols in MANETs - </a:t>
            </a:r>
            <a:r>
              <a:rPr lang="en-US" sz="1400" dirty="0"/>
              <a:t>IEEE International Conference on Digital Ecosystems and Technologies</a:t>
            </a:r>
            <a:r>
              <a:rPr lang="en-US" sz="1400" dirty="0"/>
              <a:t> - 2010 [9]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VANET Architectures and Protocol Stacks: A Survey - </a:t>
            </a:r>
            <a:r>
              <a:rPr lang="en-US" sz="1400" dirty="0"/>
              <a:t>International Workshop on Communication Technologies for Vehicles</a:t>
            </a:r>
            <a:r>
              <a:rPr lang="en-US" sz="1400" dirty="0"/>
              <a:t> - 2011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Flying Ad-Hoc Networks (FANETs): A Survey - </a:t>
            </a:r>
            <a:r>
              <a:rPr lang="en-US" sz="1400" dirty="0"/>
              <a:t>Ad Hoc Networks</a:t>
            </a:r>
            <a:r>
              <a:rPr lang="en-US" sz="1400" dirty="0"/>
              <a:t> - 2013 [11]</a:t>
            </a:r>
            <a:endParaRPr lang="en" sz="14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Inter-satellite links for CubeSats - </a:t>
            </a:r>
            <a:r>
              <a:rPr lang="en-US" sz="1400" dirty="0"/>
              <a:t>IEEE Aerospace Conference </a:t>
            </a:r>
            <a:r>
              <a:rPr lang="en-US" sz="1400" dirty="0"/>
              <a:t>- 2013 [12]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Survey of Inter-satellite Communication for Small Satellite Systems: Physical Layer to Network Layer View - IEEE Communications Surveys &amp; Tutorials - 2016 [13]</a:t>
            </a:r>
            <a:endParaRPr lang="en-US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Optimal multiple access protocol for inter-satellite communication in small satellite systems - </a:t>
            </a:r>
            <a:r>
              <a:rPr lang="en-US" sz="1400" dirty="0"/>
              <a:t>4S Small Satellite Systems and Services Symposium</a:t>
            </a:r>
            <a:r>
              <a:rPr lang="en-US" sz="1400" dirty="0"/>
              <a:t> - 2014 [14]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dyanmics modelling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348410" y="4168139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88628" y="4168140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03530" y="3479067"/>
            <a:ext cx="337673" cy="900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54337" y="3476527"/>
            <a:ext cx="326579" cy="903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8193" y="3476526"/>
            <a:ext cx="326579" cy="903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88713" y="3470026"/>
            <a:ext cx="2052490" cy="90962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47317" y="3465399"/>
            <a:ext cx="2041396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88628" y="3465399"/>
            <a:ext cx="2054703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287083" y="365619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9119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392877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Arrow: Right 6"/>
          <p:cNvSpPr/>
          <p:nvPr/>
        </p:nvSpPr>
        <p:spPr>
          <a:xfrm>
            <a:off x="738547" y="3817635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/>
          <p:cNvSpPr/>
          <p:nvPr/>
        </p:nvSpPr>
        <p:spPr>
          <a:xfrm>
            <a:off x="7837952" y="3831426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908708" y="315772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63334"/>
                </a:solidFill>
                <a:latin typeface="Lora" panose="020B0604020202020204" charset="0"/>
              </a:rPr>
              <a:t>TDMA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488628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310765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55" grpId="1" animBg="1"/>
      <p:bldP spid="31" grpId="0" animBg="1"/>
      <p:bldP spid="31" grpId="1" animBg="1"/>
      <p:bldP spid="39" grpId="0" animBg="1"/>
      <p:bldP spid="38" grpId="0" animBg="1"/>
      <p:bldP spid="6" grpId="0" animBg="1"/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  <p:bldP spid="7" grpId="0" animBg="1"/>
      <p:bldP spid="42" grpId="0" animBg="1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Scenario: 100s, 4 Clusters, 2 Slave per clusters, 1 Ground,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09" y="1428530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C26D439-1218-4C2B-8B16-6A8BAC9EF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487305"/>
              </p:ext>
            </p:extLst>
          </p:nvPr>
        </p:nvGraphicFramePr>
        <p:xfrm>
          <a:off x="288947" y="771787"/>
          <a:ext cx="8576259" cy="360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43577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1 - 2 - 3 - </a:t>
            </a:r>
            <a:r>
              <a:rPr lang="en" sz="2400" i="0">
                <a:solidFill>
                  <a:srgbClr val="CC0000"/>
                </a:solidFill>
                <a:latin typeface="Playfair Display" panose="00000500000000000000" pitchFamily="2" charset="0"/>
              </a:rPr>
              <a:t>4</a:t>
            </a:r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 - 5</a:t>
            </a:r>
            <a:endParaRPr lang="en" sz="2400" i="0" dirty="0">
              <a:solidFill>
                <a:srgbClr val="B7B7B7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3DB0F-7AE5-45B9-B071-0E57C18E4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835751"/>
              </p:ext>
            </p:extLst>
          </p:nvPr>
        </p:nvGraphicFramePr>
        <p:xfrm>
          <a:off x="341647" y="855677"/>
          <a:ext cx="8489659" cy="368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068103-2671-4971-A893-187A09DDC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466842"/>
              </p:ext>
            </p:extLst>
          </p:nvPr>
        </p:nvGraphicFramePr>
        <p:xfrm>
          <a:off x="281910" y="806520"/>
          <a:ext cx="8609133" cy="3683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09029DB-67F6-4823-B5F9-3693434CB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664108"/>
              </p:ext>
            </p:extLst>
          </p:nvPr>
        </p:nvGraphicFramePr>
        <p:xfrm>
          <a:off x="85783" y="736607"/>
          <a:ext cx="9001387" cy="387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1AD2599-16DF-4FD1-91B2-CDA844155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850886"/>
              </p:ext>
            </p:extLst>
          </p:nvPr>
        </p:nvGraphicFramePr>
        <p:xfrm>
          <a:off x="367757" y="746620"/>
          <a:ext cx="8358743" cy="390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Ongoing &amp; 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Routing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14" y="1740639"/>
            <a:ext cx="3145334" cy="2098528"/>
          </a:xfrm>
          <a:prstGeom prst="rect">
            <a:avLst/>
          </a:prstGeom>
        </p:spPr>
      </p:pic>
      <p:sp>
        <p:nvSpPr>
          <p:cNvPr id="4" name="Right Bracket 3"/>
          <p:cNvSpPr/>
          <p:nvPr/>
        </p:nvSpPr>
        <p:spPr>
          <a:xfrm>
            <a:off x="3765755" y="1481220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3762012" y="2658189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9185" y="176355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Improvements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9185" y="2832806"/>
            <a:ext cx="142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Novel</a:t>
            </a:r>
            <a:r>
              <a:rPr lang="en-US" dirty="0">
                <a:solidFill>
                  <a:srgbClr val="B7B7B7"/>
                </a:solidFill>
              </a:rPr>
              <a:t> </a:t>
            </a:r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5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TDMA/CDMA, Routing schemes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Mission critical throughput vs. energy factor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  <a:endParaRPr lang="en" sz="1800" dirty="0"/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Context, motivations,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WSNs, MANETs, Inter-satellite communication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design, simulation demo</a:t>
            </a:r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Key metrics, discussion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Objectives,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[1] 	J. Hanson, A. G. Luna, R. </a:t>
            </a:r>
            <a:r>
              <a:rPr lang="en-US" sz="1000" dirty="0" err="1">
                <a:solidFill>
                  <a:schemeClr val="tx1"/>
                </a:solidFill>
              </a:rPr>
              <a:t>DeRosee</a:t>
            </a:r>
            <a:r>
              <a:rPr lang="en-US" sz="1000" dirty="0">
                <a:solidFill>
                  <a:schemeClr val="tx1"/>
                </a:solidFill>
              </a:rPr>
              <a:t>, K. </a:t>
            </a:r>
            <a:r>
              <a:rPr lang="en-US" sz="1000" dirty="0" err="1">
                <a:solidFill>
                  <a:schemeClr val="tx1"/>
                </a:solidFill>
              </a:rPr>
              <a:t>Oyadomari</a:t>
            </a:r>
            <a:r>
              <a:rPr lang="en-US" sz="1000" dirty="0">
                <a:solidFill>
                  <a:schemeClr val="tx1"/>
                </a:solidFill>
              </a:rPr>
              <a:t>, J. Wolfe, W. </a:t>
            </a:r>
            <a:r>
              <a:rPr lang="en-US" sz="1000" dirty="0" err="1">
                <a:solidFill>
                  <a:schemeClr val="tx1"/>
                </a:solidFill>
              </a:rPr>
              <a:t>Attai</a:t>
            </a:r>
            <a:r>
              <a:rPr lang="en-US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[2]	D. Westley, A. Martinez, and A. </a:t>
            </a:r>
            <a:r>
              <a:rPr lang="en-US" sz="1000" dirty="0" err="1">
                <a:solidFill>
                  <a:schemeClr val="tx1"/>
                </a:solidFill>
              </a:rPr>
              <a:t>Petro</a:t>
            </a:r>
            <a:r>
              <a:rPr lang="en-US" sz="1000" dirty="0">
                <a:solidFill>
                  <a:schemeClr val="tx1"/>
                </a:solidFill>
              </a:rPr>
              <a:t>, "Edison Demonstration of Smallsat Networks," 2015.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[3]	 S. Wu, W. Chen, and C. Chao, "The STU-2 CubeSat Mission and In-Orbit Test Results,"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[4] 	M. </a:t>
            </a:r>
            <a:r>
              <a:rPr lang="en-US" sz="1000" dirty="0" err="1">
                <a:solidFill>
                  <a:schemeClr val="tx1"/>
                </a:solidFill>
              </a:rPr>
              <a:t>Bisgaard</a:t>
            </a:r>
            <a:r>
              <a:rPr lang="en-US" sz="1000" dirty="0">
                <a:solidFill>
                  <a:schemeClr val="tx1"/>
                </a:solidFill>
              </a:rPr>
              <a:t>, D. Gerhardt, H. </a:t>
            </a:r>
            <a:r>
              <a:rPr lang="en-US" sz="1000" dirty="0" err="1">
                <a:solidFill>
                  <a:schemeClr val="tx1"/>
                </a:solidFill>
              </a:rPr>
              <a:t>Hermanns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Krčál</a:t>
            </a:r>
            <a:r>
              <a:rPr lang="en-US" sz="1000" dirty="0">
                <a:solidFill>
                  <a:schemeClr val="tx1"/>
                </a:solidFill>
              </a:rPr>
              <a:t>, G. </a:t>
            </a:r>
            <a:r>
              <a:rPr lang="en-US" sz="1000" dirty="0" err="1">
                <a:solidFill>
                  <a:schemeClr val="tx1"/>
                </a:solidFill>
              </a:rPr>
              <a:t>Nies</a:t>
            </a:r>
            <a:r>
              <a:rPr lang="en-US" sz="1000" dirty="0">
                <a:solidFill>
                  <a:schemeClr val="tx1"/>
                </a:solidFill>
              </a:rPr>
              <a:t>, and M. </a:t>
            </a:r>
            <a:r>
              <a:rPr lang="en-US" sz="1000" dirty="0" err="1">
                <a:solidFill>
                  <a:schemeClr val="tx1"/>
                </a:solidFill>
              </a:rPr>
              <a:t>Stenger</a:t>
            </a:r>
            <a:r>
              <a:rPr lang="en-US" sz="1000" dirty="0">
                <a:solidFill>
                  <a:schemeClr val="tx1"/>
                </a:solidFill>
              </a:rPr>
              <a:t>, "Battery-Aware Scheduling in Low Orbit: The </a:t>
            </a:r>
            <a:r>
              <a:rPr lang="en-US" sz="1000" dirty="0" err="1">
                <a:solidFill>
                  <a:schemeClr val="tx1"/>
                </a:solidFill>
              </a:rPr>
              <a:t>GomX</a:t>
            </a:r>
            <a:r>
              <a:rPr lang="en-US" sz="1000" dirty="0">
                <a:solidFill>
                  <a:schemeClr val="tx1"/>
                </a:solidFill>
              </a:rPr>
              <a:t>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[5] 	D. </a:t>
            </a:r>
            <a:r>
              <a:rPr lang="en-US" sz="1000" dirty="0" err="1">
                <a:solidFill>
                  <a:schemeClr val="tx1"/>
                </a:solidFill>
              </a:rPr>
              <a:t>Masutti</a:t>
            </a:r>
            <a:r>
              <a:rPr lang="en-US" sz="1000" dirty="0">
                <a:solidFill>
                  <a:schemeClr val="tx1"/>
                </a:solidFill>
              </a:rPr>
              <a:t>, T. </a:t>
            </a:r>
            <a:r>
              <a:rPr lang="en-US" sz="1000" dirty="0" err="1">
                <a:solidFill>
                  <a:schemeClr val="tx1"/>
                </a:solidFill>
              </a:rPr>
              <a:t>Banyai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Thoemel</a:t>
            </a:r>
            <a:r>
              <a:rPr lang="en-US" sz="1000" dirty="0">
                <a:solidFill>
                  <a:schemeClr val="tx1"/>
                </a:solidFill>
              </a:rPr>
              <a:t>, T. </a:t>
            </a:r>
            <a:r>
              <a:rPr lang="en-US" sz="1000" dirty="0" err="1">
                <a:solidFill>
                  <a:schemeClr val="tx1"/>
                </a:solidFill>
              </a:rPr>
              <a:t>Magin</a:t>
            </a:r>
            <a:r>
              <a:rPr lang="en-US" sz="1000" dirty="0">
                <a:solidFill>
                  <a:schemeClr val="tx1"/>
                </a:solidFill>
              </a:rPr>
              <a:t>, B. Taylor, and D. </a:t>
            </a:r>
            <a:r>
              <a:rPr lang="en-US" sz="1000" dirty="0" err="1">
                <a:solidFill>
                  <a:schemeClr val="tx1"/>
                </a:solidFill>
              </a:rPr>
              <a:t>Kataria</a:t>
            </a:r>
            <a:r>
              <a:rPr lang="en-US" sz="1000" dirty="0">
                <a:solidFill>
                  <a:schemeClr val="tx1"/>
                </a:solidFill>
              </a:rPr>
              <a:t>, "Investigating the Middle and Lower Thermosphere using a </a:t>
            </a:r>
            <a:r>
              <a:rPr lang="en-US" sz="1000" dirty="0" err="1">
                <a:solidFill>
                  <a:schemeClr val="tx1"/>
                </a:solidFill>
              </a:rPr>
              <a:t>Cubesat</a:t>
            </a:r>
            <a:r>
              <a:rPr lang="en-US" sz="1000" dirty="0">
                <a:solidFill>
                  <a:schemeClr val="tx1"/>
                </a:solidFill>
              </a:rPr>
              <a:t> Constellation: the QB50 Mission and its Particular Challenges," in </a:t>
            </a:r>
            <a:r>
              <a:rPr lang="en-US" sz="1000" i="1" dirty="0">
                <a:solidFill>
                  <a:schemeClr val="tx1"/>
                </a:solidFill>
              </a:rPr>
              <a:t>EGU General Assembly Conference Abstracts</a:t>
            </a:r>
            <a:r>
              <a:rPr lang="en-US" sz="1000" dirty="0">
                <a:solidFill>
                  <a:schemeClr val="tx1"/>
                </a:solidFill>
              </a:rPr>
              <a:t>, 2015, p. 9016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[6]	T. </a:t>
            </a:r>
            <a:r>
              <a:rPr lang="en-US" sz="1000" dirty="0" err="1">
                <a:solidFill>
                  <a:schemeClr val="tx1"/>
                </a:solidFill>
              </a:rPr>
              <a:t>Rault</a:t>
            </a:r>
            <a:r>
              <a:rPr lang="en-US" sz="1000" dirty="0">
                <a:solidFill>
                  <a:schemeClr val="tx1"/>
                </a:solidFill>
              </a:rPr>
              <a:t>, A. </a:t>
            </a:r>
            <a:r>
              <a:rPr lang="en-US" sz="1000" dirty="0" err="1">
                <a:solidFill>
                  <a:schemeClr val="tx1"/>
                </a:solidFill>
              </a:rPr>
              <a:t>Bouabdallah</a:t>
            </a:r>
            <a:r>
              <a:rPr lang="en-US" sz="1000" dirty="0">
                <a:solidFill>
                  <a:schemeClr val="tx1"/>
                </a:solidFill>
              </a:rPr>
              <a:t>, and Y. </a:t>
            </a:r>
            <a:r>
              <a:rPr lang="en-US" sz="1000" dirty="0" err="1">
                <a:solidFill>
                  <a:schemeClr val="tx1"/>
                </a:solidFill>
              </a:rPr>
              <a:t>Challal</a:t>
            </a:r>
            <a:r>
              <a:rPr lang="en-US" sz="1000" dirty="0">
                <a:solidFill>
                  <a:schemeClr val="tx1"/>
                </a:solidFill>
              </a:rPr>
              <a:t>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[7]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[8]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Computing,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[9]	S. </a:t>
            </a:r>
            <a:r>
              <a:rPr lang="en-US" sz="1000" dirty="0" err="1">
                <a:solidFill>
                  <a:schemeClr val="tx1"/>
                </a:solidFill>
              </a:rPr>
              <a:t>Mohseni</a:t>
            </a:r>
            <a:r>
              <a:rPr lang="en-US" sz="1000" dirty="0">
                <a:solidFill>
                  <a:schemeClr val="tx1"/>
                </a:solidFill>
              </a:rPr>
              <a:t>, R. Hassan, A. Patel, and R. </a:t>
            </a:r>
            <a:r>
              <a:rPr lang="en-US" sz="1000" dirty="0" err="1">
                <a:solidFill>
                  <a:schemeClr val="tx1"/>
                </a:solidFill>
              </a:rPr>
              <a:t>Razali</a:t>
            </a:r>
            <a:r>
              <a:rPr lang="en-US" sz="1000" dirty="0">
                <a:solidFill>
                  <a:schemeClr val="tx1"/>
                </a:solidFill>
              </a:rPr>
              <a:t>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[10]	S. A. Mohammad, A. Rasheed, and A. </a:t>
            </a:r>
            <a:r>
              <a:rPr lang="en-US" sz="1000" dirty="0" err="1">
                <a:solidFill>
                  <a:schemeClr val="tx1"/>
                </a:solidFill>
              </a:rPr>
              <a:t>Qayyum</a:t>
            </a:r>
            <a:r>
              <a:rPr lang="en-US" sz="1000" dirty="0">
                <a:solidFill>
                  <a:schemeClr val="tx1"/>
                </a:solidFill>
              </a:rPr>
              <a:t>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[11]	I. </a:t>
            </a:r>
            <a:r>
              <a:rPr lang="en-US" sz="1000" dirty="0" err="1">
                <a:solidFill>
                  <a:schemeClr val="tx1"/>
                </a:solidFill>
              </a:rPr>
              <a:t>Bekmezci</a:t>
            </a:r>
            <a:r>
              <a:rPr lang="en-US" sz="1000" dirty="0">
                <a:solidFill>
                  <a:schemeClr val="tx1"/>
                </a:solidFill>
              </a:rPr>
              <a:t>, O. K. </a:t>
            </a:r>
            <a:r>
              <a:rPr lang="en-US" sz="1000" dirty="0" err="1">
                <a:solidFill>
                  <a:schemeClr val="tx1"/>
                </a:solidFill>
              </a:rPr>
              <a:t>Sahingoz</a:t>
            </a:r>
            <a:r>
              <a:rPr lang="en-US" sz="1000" dirty="0">
                <a:solidFill>
                  <a:schemeClr val="tx1"/>
                </a:solidFill>
              </a:rPr>
              <a:t>, and Ş. </a:t>
            </a:r>
            <a:r>
              <a:rPr lang="en-US" sz="1000" dirty="0" err="1">
                <a:solidFill>
                  <a:schemeClr val="tx1"/>
                </a:solidFill>
              </a:rPr>
              <a:t>Temel</a:t>
            </a:r>
            <a:r>
              <a:rPr lang="en-US" sz="1000" dirty="0">
                <a:solidFill>
                  <a:schemeClr val="tx1"/>
                </a:solidFill>
              </a:rPr>
              <a:t>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[12]	A. </a:t>
            </a:r>
            <a:r>
              <a:rPr lang="en-US" sz="1000" dirty="0" err="1">
                <a:solidFill>
                  <a:schemeClr val="tx1"/>
                </a:solidFill>
              </a:rPr>
              <a:t>Budianu</a:t>
            </a:r>
            <a:r>
              <a:rPr lang="en-US" sz="1000" dirty="0">
                <a:solidFill>
                  <a:schemeClr val="tx1"/>
                </a:solidFill>
              </a:rPr>
              <a:t>, T. J. W. Castro, A. </a:t>
            </a:r>
            <a:r>
              <a:rPr lang="en-US" sz="1000" dirty="0" err="1">
                <a:solidFill>
                  <a:schemeClr val="tx1"/>
                </a:solidFill>
              </a:rPr>
              <a:t>Meijerink</a:t>
            </a:r>
            <a:r>
              <a:rPr lang="en-US" sz="1000" dirty="0">
                <a:solidFill>
                  <a:schemeClr val="tx1"/>
                </a:solidFill>
              </a:rPr>
              <a:t>, and M. J. </a:t>
            </a:r>
            <a:r>
              <a:rPr lang="en-US" sz="1000" dirty="0" err="1">
                <a:solidFill>
                  <a:schemeClr val="tx1"/>
                </a:solidFill>
              </a:rPr>
              <a:t>Bentum</a:t>
            </a:r>
            <a:r>
              <a:rPr lang="en-US" sz="1000" dirty="0">
                <a:solidFill>
                  <a:schemeClr val="tx1"/>
                </a:solidFill>
              </a:rPr>
              <a:t>, "Inter-satellite links for </a:t>
            </a:r>
            <a:r>
              <a:rPr lang="en-US" sz="1000" dirty="0" err="1">
                <a:solidFill>
                  <a:schemeClr val="tx1"/>
                </a:solidFill>
              </a:rPr>
              <a:t>cubesats</a:t>
            </a:r>
            <a:r>
              <a:rPr lang="en-US" sz="1000" dirty="0">
                <a:solidFill>
                  <a:schemeClr val="tx1"/>
                </a:solidFill>
              </a:rPr>
              <a:t>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[13]	R. Radhakrishnan, W. W. Edmonson, F. </a:t>
            </a:r>
            <a:r>
              <a:rPr lang="en-US" sz="1000" dirty="0" err="1">
                <a:solidFill>
                  <a:schemeClr val="tx1"/>
                </a:solidFill>
              </a:rPr>
              <a:t>Afghah</a:t>
            </a:r>
            <a:r>
              <a:rPr lang="en-US" sz="1000" dirty="0">
                <a:solidFill>
                  <a:schemeClr val="tx1"/>
                </a:solidFill>
              </a:rPr>
              <a:t>, R. M. Rodriguez-Osorio, F. Pinto, and S. C. Burleigh, "Survey of Inter-satellite Communication for Small Satellite Systems: Physical Layer to Network Layer View," </a:t>
            </a:r>
            <a:r>
              <a:rPr lang="en-US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[14]	R. Radhakrishnan, W. W. Edmonson, F. </a:t>
            </a:r>
            <a:r>
              <a:rPr lang="en-US" sz="1000" dirty="0" err="1">
                <a:solidFill>
                  <a:schemeClr val="tx1"/>
                </a:solidFill>
              </a:rPr>
              <a:t>Afghah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Chenou</a:t>
            </a:r>
            <a:r>
              <a:rPr lang="en-US" sz="1000" dirty="0">
                <a:solidFill>
                  <a:schemeClr val="tx1"/>
                </a:solidFill>
              </a:rPr>
              <a:t>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i="1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7081200" cy="27511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85% Sensing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Early inter-CubeSat comms missions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75198465"/>
              </p:ext>
            </p:extLst>
          </p:nvPr>
        </p:nvGraphicFramePr>
        <p:xfrm>
          <a:off x="6367190" y="120059"/>
          <a:ext cx="2359715" cy="240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B7B7B7"/>
                </a:solidFill>
              </a:rPr>
              <a:t> - 2 - 3 - 4 - 5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grpSp>
        <p:nvGrpSpPr>
          <p:cNvPr id="12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3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841609232"/>
              </p:ext>
            </p:extLst>
          </p:nvPr>
        </p:nvGraphicFramePr>
        <p:xfrm>
          <a:off x="6372988" y="2524071"/>
          <a:ext cx="2359715" cy="240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NASA: EDSN - Nodes [1,2]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CNSA: Tianwang-1 [3]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ESA: GomX-3/4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QB50 [5]</a:t>
            </a:r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dirty="0"/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800" i="1" dirty="0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9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grpSp>
        <p:nvGrpSpPr>
          <p:cNvPr id="15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6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5" y="2819787"/>
            <a:ext cx="2534860" cy="158331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65" y="1364907"/>
            <a:ext cx="2555600" cy="117036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65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 or rudimentary analysis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67" y="1264071"/>
            <a:ext cx="2599083" cy="259908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intensive sensing mission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</a:t>
            </a:r>
            <a:endParaRPr lang="en" sz="18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Wireless Sensor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Energy efficiency in wireless sensor networks: A top-down survey - Computer Networks - 2014 [6]</a:t>
            </a:r>
            <a:endParaRPr lang="en-US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Data collection in wireless sensor networks with mobile elements: A survey - </a:t>
            </a:r>
            <a:r>
              <a:rPr lang="en-US" sz="1400" dirty="0"/>
              <a:t>ACM Transactions on Sensor Networks (TOSN)</a:t>
            </a:r>
            <a:r>
              <a:rPr lang="fr-FR" sz="1400" dirty="0"/>
              <a:t> -</a:t>
            </a:r>
            <a:r>
              <a:rPr lang="en-US" sz="1400" dirty="0"/>
              <a:t> 2011 [7]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Efficient data collection in wireless sensor networks with path-constrained mobile sinks -</a:t>
            </a:r>
            <a:r>
              <a:rPr lang="fr-FR" sz="1400" dirty="0"/>
              <a:t> IEEE Transactions on Mobile Computing</a:t>
            </a:r>
            <a:r>
              <a:rPr lang="en-US" sz="1400" dirty="0"/>
              <a:t> -</a:t>
            </a:r>
            <a:r>
              <a:rPr lang="en-US" sz="1400" dirty="0"/>
              <a:t> 2011 [8]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1535</Words>
  <Application>Microsoft Office PowerPoint</Application>
  <PresentationFormat>On-screen Show (16:9)</PresentationFormat>
  <Paragraphs>249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Playfair Display</vt:lpstr>
      <vt:lpstr>Lora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Context</vt:lpstr>
      <vt:lpstr>Missions of Note</vt:lpstr>
      <vt:lpstr>1 - 2 - 3 - 4 - 5</vt:lpstr>
      <vt:lpstr>1 - 2 - 3 - 4 - 5</vt:lpstr>
      <vt:lpstr>Prior Art</vt:lpstr>
      <vt:lpstr>Wireless Sensor Networks</vt:lpstr>
      <vt:lpstr>Mobile Ad-Hoc Networks</vt:lpstr>
      <vt:lpstr>CubeSat Communications</vt:lpstr>
      <vt:lpstr>Other Areas of Note</vt:lpstr>
      <vt:lpstr>Current Design</vt:lpstr>
      <vt:lpstr>1 - 2 - 3 - 4 - 5</vt:lpstr>
      <vt:lpstr>CubeMac</vt:lpstr>
      <vt:lpstr>CubeMac</vt:lpstr>
      <vt:lpstr>Demonstration</vt:lpstr>
      <vt:lpstr>Interim Results</vt:lpstr>
      <vt:lpstr>Key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Ongoing &amp; Further Work</vt:lpstr>
      <vt:lpstr>Objectives</vt:lpstr>
      <vt:lpstr>Expected Contributions</vt:lpstr>
      <vt:lpstr>Thank You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161</cp:revision>
  <dcterms:modified xsi:type="dcterms:W3CDTF">2017-03-21T16:35:28Z</dcterms:modified>
</cp:coreProperties>
</file>